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73" r:id="rId7"/>
    <p:sldId id="265" r:id="rId8"/>
    <p:sldId id="274" r:id="rId9"/>
    <p:sldId id="258" r:id="rId10"/>
    <p:sldId id="266" r:id="rId11"/>
    <p:sldId id="275" r:id="rId12"/>
    <p:sldId id="260" r:id="rId13"/>
    <p:sldId id="268" r:id="rId14"/>
    <p:sldId id="276" r:id="rId15"/>
    <p:sldId id="259" r:id="rId16"/>
    <p:sldId id="267" r:id="rId17"/>
    <p:sldId id="261" r:id="rId18"/>
    <p:sldId id="277" r:id="rId19"/>
    <p:sldId id="269" r:id="rId20"/>
    <p:sldId id="278" r:id="rId21"/>
    <p:sldId id="262" r:id="rId22"/>
    <p:sldId id="272" r:id="rId23"/>
    <p:sldId id="279" r:id="rId24"/>
    <p:sldId id="263" r:id="rId25"/>
    <p:sldId id="270" r:id="rId26"/>
    <p:sldId id="280" r:id="rId27"/>
    <p:sldId id="264" r:id="rId28"/>
    <p:sldId id="2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D3A77-4971-BE8F-B7FA-2BA71C29FAF0}" v="2044" dt="2022-03-31T12:53:44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9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2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12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8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0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2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5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97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5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1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80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portuguese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black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british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hmon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cherokee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ashkenazi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french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cultureusa.org/french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ED3E28F-E990-4EB1-BDE1-DEF2B7F98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FDEC3F-07B5-4251-999C-7A73BC7C86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4"/>
          <a:stretch/>
        </p:blipFill>
        <p:spPr>
          <a:xfrm>
            <a:off x="20" y="0"/>
            <a:ext cx="12191980" cy="686145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5CA07C1-041F-475C-9FC6-2E4316532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022" y="343112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749E47-91E3-4256-A517-9E7E684EB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79" y="312630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534C0-4B46-45BA-80AF-17F9E83B7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230" y="647740"/>
            <a:ext cx="2930515" cy="2083242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haroni" panose="020B0604020202020204" pitchFamily="2" charset="-79"/>
                <a:cs typeface="Aharoni" panose="020B0604020202020204" pitchFamily="2" charset="-79"/>
              </a:rPr>
              <a:t>It’s Time to Play…..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A54E502-E41E-47D5-8AB9-683E3D3EE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45898" y="25325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5E524-B37E-411A-9AA4-D7D2EA8D6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0332" y="771739"/>
            <a:ext cx="3397611" cy="12563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000" dirty="0">
                <a:solidFill>
                  <a:schemeClr val="accent4"/>
                </a:solidFill>
                <a:latin typeface="Algerian"/>
              </a:rPr>
              <a:t>K</a:t>
            </a:r>
            <a:r>
              <a:rPr lang="en-US" sz="4000" dirty="0">
                <a:solidFill>
                  <a:schemeClr val="accent4"/>
                </a:solidFill>
                <a:latin typeface="Algerian"/>
              </a:rPr>
              <a:t>ULTURE </a:t>
            </a:r>
            <a:r>
              <a:rPr lang="en-US" sz="5000" dirty="0">
                <a:solidFill>
                  <a:schemeClr val="accent4"/>
                </a:solidFill>
                <a:latin typeface="Algerian"/>
              </a:rPr>
              <a:t>K</a:t>
            </a:r>
            <a:r>
              <a:rPr lang="en-US" sz="4000" dirty="0">
                <a:solidFill>
                  <a:schemeClr val="accent4"/>
                </a:solidFill>
                <a:latin typeface="Algerian"/>
              </a:rPr>
              <a:t>WIZ</a:t>
            </a:r>
            <a:endParaRPr lang="en-US" sz="4000">
              <a:solidFill>
                <a:schemeClr val="accent4"/>
              </a:solidFill>
            </a:endParaRPr>
          </a:p>
          <a:p>
            <a:pPr algn="ctr">
              <a:lnSpc>
                <a:spcPct val="90000"/>
              </a:lnSpc>
            </a:pPr>
            <a:endParaRPr lang="en-US" sz="1300" dirty="0">
              <a:latin typeface="Algerian" panose="04020705040A02060702" pitchFamily="82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CBF8AE-1318-4240-B3C3-A276ADFA5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12130" y="-2961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9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164128" y="1877876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Portuguese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 200</a:t>
            </a:r>
          </a:p>
        </p:txBody>
      </p:sp>
    </p:spTree>
    <p:extLst>
      <p:ext uri="{BB962C8B-B14F-4D97-AF65-F5344CB8AC3E}">
        <p14:creationId xmlns:p14="http://schemas.microsoft.com/office/powerpoint/2010/main" val="296205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635C92-9938-4B1E-BB7B-8257B4D501A9}"/>
              </a:ext>
            </a:extLst>
          </p:cNvPr>
          <p:cNvSpPr txBox="1"/>
          <p:nvPr/>
        </p:nvSpPr>
        <p:spPr>
          <a:xfrm>
            <a:off x="2502633" y="1478826"/>
            <a:ext cx="7396480" cy="32997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What and where is the world's largest festival of Portuguese culture?</a:t>
            </a:r>
            <a:endParaRPr lang="en-US" sz="48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1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00D958-3B07-47BC-BA0B-54504215D74A}"/>
              </a:ext>
            </a:extLst>
          </p:cNvPr>
          <p:cNvSpPr txBox="1"/>
          <p:nvPr/>
        </p:nvSpPr>
        <p:spPr>
          <a:xfrm>
            <a:off x="2755587" y="801719"/>
            <a:ext cx="6869430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Feast of the Blessed Sacrament, in New Bedford, MA</a:t>
            </a:r>
            <a:endParaRPr lang="en-US" sz="6000" dirty="0">
              <a:latin typeface="Abadi" panose="020B06040201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3332ED-CBF7-1283-0479-D2BC5CA6708D}"/>
              </a:ext>
            </a:extLst>
          </p:cNvPr>
          <p:cNvSpPr txBox="1"/>
          <p:nvPr/>
        </p:nvSpPr>
        <p:spPr>
          <a:xfrm>
            <a:off x="6309360" y="5794671"/>
            <a:ext cx="9682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Portuguese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25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247472" y="2270782"/>
            <a:ext cx="6102525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Black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 200</a:t>
            </a:r>
          </a:p>
        </p:txBody>
      </p:sp>
    </p:spTree>
    <p:extLst>
      <p:ext uri="{BB962C8B-B14F-4D97-AF65-F5344CB8AC3E}">
        <p14:creationId xmlns:p14="http://schemas.microsoft.com/office/powerpoint/2010/main" val="96063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CD427A-576F-482F-98A5-453466487053}"/>
              </a:ext>
            </a:extLst>
          </p:cNvPr>
          <p:cNvSpPr txBox="1"/>
          <p:nvPr/>
        </p:nvSpPr>
        <p:spPr>
          <a:xfrm>
            <a:off x="1202604" y="1223227"/>
            <a:ext cx="9770027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What major annual festival celebrates </a:t>
            </a:r>
            <a:r>
              <a:rPr lang="en-US" sz="4800" dirty="0">
                <a:latin typeface="Abadi"/>
                <a:ea typeface="+mn-lt"/>
                <a:cs typeface="+mn-lt"/>
              </a:rPr>
              <a:t>the primarily Black American musical traditions of Jazz, Blues, R&amp;B, and Gospel music</a:t>
            </a:r>
            <a:r>
              <a:rPr lang="en-US" sz="4800" dirty="0">
                <a:latin typeface="Abadi"/>
              </a:rPr>
              <a:t>? </a:t>
            </a:r>
          </a:p>
        </p:txBody>
      </p:sp>
    </p:spTree>
    <p:extLst>
      <p:ext uri="{BB962C8B-B14F-4D97-AF65-F5344CB8AC3E}">
        <p14:creationId xmlns:p14="http://schemas.microsoft.com/office/powerpoint/2010/main" val="347160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A8C24-8A51-C228-89BE-817347CB565E}"/>
              </a:ext>
            </a:extLst>
          </p:cNvPr>
          <p:cNvSpPr txBox="1"/>
          <p:nvPr/>
        </p:nvSpPr>
        <p:spPr>
          <a:xfrm>
            <a:off x="1601482" y="1272402"/>
            <a:ext cx="8785833" cy="27165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New Orleans </a:t>
            </a:r>
            <a:endParaRPr lang="en-US" dirty="0"/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Jazz and Heritage Festival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60CE80-9084-2D7C-D35E-48065E5FDE7C}"/>
              </a:ext>
            </a:extLst>
          </p:cNvPr>
          <p:cNvSpPr txBox="1"/>
          <p:nvPr/>
        </p:nvSpPr>
        <p:spPr>
          <a:xfrm>
            <a:off x="5994399" y="55811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Black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4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532893" y="1615939"/>
            <a:ext cx="553102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British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200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39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453A98-CEF9-448B-8CB9-8470E3A9CD59}"/>
              </a:ext>
            </a:extLst>
          </p:cNvPr>
          <p:cNvSpPr txBox="1"/>
          <p:nvPr/>
        </p:nvSpPr>
        <p:spPr>
          <a:xfrm>
            <a:off x="1962150" y="712422"/>
            <a:ext cx="8096250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is the world's largest living history museum, featuring British Colonial life?</a:t>
            </a:r>
          </a:p>
        </p:txBody>
      </p:sp>
    </p:spTree>
    <p:extLst>
      <p:ext uri="{BB962C8B-B14F-4D97-AF65-F5344CB8AC3E}">
        <p14:creationId xmlns:p14="http://schemas.microsoft.com/office/powerpoint/2010/main" val="2665868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F57CA5-6187-1F03-4741-2EBD6E86E6C5}"/>
              </a:ext>
            </a:extLst>
          </p:cNvPr>
          <p:cNvSpPr txBox="1"/>
          <p:nvPr/>
        </p:nvSpPr>
        <p:spPr>
          <a:xfrm>
            <a:off x="2047875" y="1328055"/>
            <a:ext cx="8096250" cy="27165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Colonial Williamsburg (of Virginia)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E5247B-214A-B772-1D03-D092EED4F1F5}"/>
              </a:ext>
            </a:extLst>
          </p:cNvPr>
          <p:cNvSpPr txBox="1"/>
          <p:nvPr/>
        </p:nvSpPr>
        <p:spPr>
          <a:xfrm>
            <a:off x="5557520" y="531697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British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45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1610382" y="322933"/>
            <a:ext cx="9362418" cy="621213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247143" y="1723095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Hmong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Culture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200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5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1828CB-7DDA-4CC1-B0E1-040324419BE3}"/>
              </a:ext>
            </a:extLst>
          </p:cNvPr>
          <p:cNvSpPr txBox="1"/>
          <p:nvPr/>
        </p:nvSpPr>
        <p:spPr>
          <a:xfrm>
            <a:off x="1367315" y="1278413"/>
            <a:ext cx="10279378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Hmong art form is known for its delicate patterns and the stories it tells?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95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C165D-A57F-4E75-8339-9207E371263C}"/>
              </a:ext>
            </a:extLst>
          </p:cNvPr>
          <p:cNvSpPr txBox="1"/>
          <p:nvPr/>
        </p:nvSpPr>
        <p:spPr>
          <a:xfrm>
            <a:off x="1571625" y="1710372"/>
            <a:ext cx="9048750" cy="13315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Hmong embroidery</a:t>
            </a:r>
            <a:endParaRPr lang="en-US" sz="60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3CF8DC-61BF-4A99-F8B4-575B48CA444F}"/>
              </a:ext>
            </a:extLst>
          </p:cNvPr>
          <p:cNvSpPr txBox="1"/>
          <p:nvPr/>
        </p:nvSpPr>
        <p:spPr>
          <a:xfrm>
            <a:off x="6979920" y="574369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Hmong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7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6007E-93E8-4C4C-BD1E-810380892B12}"/>
              </a:ext>
            </a:extLst>
          </p:cNvPr>
          <p:cNvSpPr txBox="1"/>
          <p:nvPr/>
        </p:nvSpPr>
        <p:spPr>
          <a:xfrm>
            <a:off x="3164128" y="1877876"/>
            <a:ext cx="610252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Cherokee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</a:p>
        </p:txBody>
      </p:sp>
    </p:spTree>
    <p:extLst>
      <p:ext uri="{BB962C8B-B14F-4D97-AF65-F5344CB8AC3E}">
        <p14:creationId xmlns:p14="http://schemas.microsoft.com/office/powerpoint/2010/main" val="122127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93649C-F145-5144-0299-6B2B5E1466ED}"/>
              </a:ext>
            </a:extLst>
          </p:cNvPr>
          <p:cNvSpPr txBox="1"/>
          <p:nvPr/>
        </p:nvSpPr>
        <p:spPr>
          <a:xfrm>
            <a:off x="2226542" y="1306571"/>
            <a:ext cx="7734059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Why were the Cherokee divided into three groups, and what do they still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3459687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BC7579-B38C-0912-4894-DF2BC01AED99}"/>
              </a:ext>
            </a:extLst>
          </p:cNvPr>
          <p:cNvSpPr txBox="1"/>
          <p:nvPr/>
        </p:nvSpPr>
        <p:spPr>
          <a:xfrm>
            <a:off x="1703083" y="601524"/>
            <a:ext cx="8785833" cy="44077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latin typeface="Abadi"/>
              </a:rPr>
              <a:t>The Cherokee were divided when they were forced out of Georgia, but they still share the same language and culture.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42133-10F9-FAE7-3F63-E022FAF66C09}"/>
              </a:ext>
            </a:extLst>
          </p:cNvPr>
          <p:cNvSpPr txBox="1"/>
          <p:nvPr/>
        </p:nvSpPr>
        <p:spPr>
          <a:xfrm>
            <a:off x="6593840" y="588714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Cherokee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32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471309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Ashkenazi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3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D7CC84-2693-478F-8E4F-0A3D9980DF19}"/>
              </a:ext>
            </a:extLst>
          </p:cNvPr>
          <p:cNvSpPr txBox="1"/>
          <p:nvPr/>
        </p:nvSpPr>
        <p:spPr>
          <a:xfrm>
            <a:off x="1383666" y="668547"/>
            <a:ext cx="9686606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U.S. city is home to the world's largest and most diverse Jewish community outside of Israel? 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80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390CA8-AA20-4C01-A289-8CA7C4FFA31E}"/>
              </a:ext>
            </a:extLst>
          </p:cNvPr>
          <p:cNvSpPr txBox="1"/>
          <p:nvPr/>
        </p:nvSpPr>
        <p:spPr>
          <a:xfrm>
            <a:off x="2394426" y="1956276"/>
            <a:ext cx="7124700" cy="13315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New York City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E0EB5-3D51-2BAC-EF77-506A485A1BED}"/>
              </a:ext>
            </a:extLst>
          </p:cNvPr>
          <p:cNvSpPr txBox="1"/>
          <p:nvPr/>
        </p:nvSpPr>
        <p:spPr>
          <a:xfrm>
            <a:off x="6573520" y="565225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Ashkenazi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778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471309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French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988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4207E1-6E1E-43C3-933D-178F24466035}"/>
              </a:ext>
            </a:extLst>
          </p:cNvPr>
          <p:cNvSpPr txBox="1"/>
          <p:nvPr/>
        </p:nvSpPr>
        <p:spPr>
          <a:xfrm>
            <a:off x="1067118" y="512218"/>
            <a:ext cx="10260170" cy="54865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Where can you find a centuries-old French religious retreat, brought by boat and rebuilt stone-by-stone?</a:t>
            </a:r>
          </a:p>
        </p:txBody>
      </p:sp>
    </p:spTree>
    <p:extLst>
      <p:ext uri="{BB962C8B-B14F-4D97-AF65-F5344CB8AC3E}">
        <p14:creationId xmlns:p14="http://schemas.microsoft.com/office/powerpoint/2010/main" val="1373267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646818-63A4-4BC6-84C0-649BCAD72E26}"/>
              </a:ext>
            </a:extLst>
          </p:cNvPr>
          <p:cNvSpPr txBox="1"/>
          <p:nvPr/>
        </p:nvSpPr>
        <p:spPr>
          <a:xfrm>
            <a:off x="2278380" y="821304"/>
            <a:ext cx="8140065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At the Cloisters in Central Park, </a:t>
            </a:r>
            <a:endParaRPr lang="en-US" dirty="0"/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New York City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15D770-6B66-4585-63E0-CEA9BF227E1E}"/>
              </a:ext>
            </a:extLst>
          </p:cNvPr>
          <p:cNvSpPr txBox="1"/>
          <p:nvPr/>
        </p:nvSpPr>
        <p:spPr>
          <a:xfrm>
            <a:off x="6715760" y="57750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French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728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611B332-4590-4957-B880-E19A557E7E0E}"/>
              </a:ext>
            </a:extLst>
          </p:cNvPr>
          <p:cNvSpPr/>
          <p:nvPr/>
        </p:nvSpPr>
        <p:spPr>
          <a:xfrm>
            <a:off x="2229507" y="477701"/>
            <a:ext cx="7552668" cy="59278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3109E-2B28-4AC1-A1D8-A47E2CF47E55}"/>
              </a:ext>
            </a:extLst>
          </p:cNvPr>
          <p:cNvSpPr txBox="1"/>
          <p:nvPr/>
        </p:nvSpPr>
        <p:spPr>
          <a:xfrm>
            <a:off x="3554653" y="1713570"/>
            <a:ext cx="509287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Japanese Culture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Abadi"/>
              </a:rPr>
              <a:t>for 400</a:t>
            </a:r>
            <a:endParaRPr lang="en-US" sz="7200" dirty="0">
              <a:solidFill>
                <a:schemeClr val="bg1"/>
              </a:solidFill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88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4CB4EB-D417-4FA0-9E28-6A2D7E8AFD60}"/>
              </a:ext>
            </a:extLst>
          </p:cNvPr>
          <p:cNvSpPr txBox="1"/>
          <p:nvPr/>
        </p:nvSpPr>
        <p:spPr>
          <a:xfrm>
            <a:off x="1546384" y="1375818"/>
            <a:ext cx="8974931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What beloved U.S. festival can be traced to a gift of 3,000 trees from Japan?</a:t>
            </a:r>
            <a:endParaRPr lang="en-US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11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FE2882-32E4-4285-BF69-DF543BADC9CB}"/>
              </a:ext>
            </a:extLst>
          </p:cNvPr>
          <p:cNvSpPr txBox="1"/>
          <p:nvPr/>
        </p:nvSpPr>
        <p:spPr>
          <a:xfrm>
            <a:off x="756602" y="939255"/>
            <a:ext cx="10678795" cy="41015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The National </a:t>
            </a:r>
            <a:endParaRPr lang="en-US" sz="6000" dirty="0"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Cherry Blossom Festival </a:t>
            </a:r>
            <a:endParaRPr lang="en-US" sz="6000" dirty="0">
              <a:latin typeface="Abadi" panose="020B06040201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dirty="0">
                <a:latin typeface="Abadi"/>
              </a:rPr>
              <a:t>in Washington, DC</a:t>
            </a:r>
            <a:endParaRPr lang="en-US" sz="6000" dirty="0">
              <a:latin typeface="Abadi" panose="020B06040201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24D97-9427-55E3-06A9-C1ECB47F513A}"/>
              </a:ext>
            </a:extLst>
          </p:cNvPr>
          <p:cNvSpPr txBox="1"/>
          <p:nvPr/>
        </p:nvSpPr>
        <p:spPr>
          <a:xfrm>
            <a:off x="6898640" y="565713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66FF"/>
                </a:solidFill>
                <a:latin typeface="Abadi" panose="020B06040201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French | World Culture USA</a:t>
            </a:r>
            <a:endParaRPr lang="en-US" sz="2800" dirty="0">
              <a:solidFill>
                <a:srgbClr val="0066FF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70542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AnalogousFromDarkSeedLeftStep">
      <a:dk1>
        <a:srgbClr val="000000"/>
      </a:dk1>
      <a:lt1>
        <a:srgbClr val="FFFFFF"/>
      </a:lt1>
      <a:dk2>
        <a:srgbClr val="1E2734"/>
      </a:dk2>
      <a:lt2>
        <a:srgbClr val="E2E5E8"/>
      </a:lt2>
      <a:accent1>
        <a:srgbClr val="C5864B"/>
      </a:accent1>
      <a:accent2>
        <a:srgbClr val="B34239"/>
      </a:accent2>
      <a:accent3>
        <a:srgbClr val="C54B75"/>
      </a:accent3>
      <a:accent4>
        <a:srgbClr val="B33996"/>
      </a:accent4>
      <a:accent5>
        <a:srgbClr val="AF4BC5"/>
      </a:accent5>
      <a:accent6>
        <a:srgbClr val="6A39B3"/>
      </a:accent6>
      <a:hlink>
        <a:srgbClr val="BD3FBF"/>
      </a:hlink>
      <a:folHlink>
        <a:srgbClr val="7F7F7F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CB8E3AA5F68B4B89044A00B309969C" ma:contentTypeVersion="13" ma:contentTypeDescription="Create a new document." ma:contentTypeScope="" ma:versionID="baa9ce2e84fb9a7de0e5dba18bdfa87d">
  <xsd:schema xmlns:xsd="http://www.w3.org/2001/XMLSchema" xmlns:xs="http://www.w3.org/2001/XMLSchema" xmlns:p="http://schemas.microsoft.com/office/2006/metadata/properties" xmlns:ns1="http://schemas.microsoft.com/sharepoint/v3" xmlns:ns3="4b72db52-39fb-478f-bc8d-6ad3eca7df43" targetNamespace="http://schemas.microsoft.com/office/2006/metadata/properties" ma:root="true" ma:fieldsID="e23b1c9b8fb9df081f3e6f2a11bd8bb5" ns1:_="" ns3:_="">
    <xsd:import namespace="http://schemas.microsoft.com/sharepoint/v3"/>
    <xsd:import namespace="4b72db52-39fb-478f-bc8d-6ad3eca7df4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2db52-39fb-478f-bc8d-6ad3eca7d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B00A185-8D9F-4449-9CA8-0380B66727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b72db52-39fb-478f-bc8d-6ad3eca7df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F2C989-C799-4E75-942C-5E1A1073B9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86EE55-2C90-47E4-961A-F13C01031849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4b72db52-39fb-478f-bc8d-6ad3eca7df43"/>
    <ds:schemaRef ds:uri="http://schemas.microsoft.com/sharepoint/v3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291</Words>
  <Application>Microsoft Office PowerPoint</Application>
  <PresentationFormat>Widescreen</PresentationFormat>
  <Paragraphs>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Abadi</vt:lpstr>
      <vt:lpstr>Aharoni</vt:lpstr>
      <vt:lpstr>Algerian</vt:lpstr>
      <vt:lpstr>Arial</vt:lpstr>
      <vt:lpstr>The Hand</vt:lpstr>
      <vt:lpstr>The Serif Hand</vt:lpstr>
      <vt:lpstr>ChitchatVTI</vt:lpstr>
      <vt:lpstr>It’s Time to Play…..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Time to Play…..</dc:title>
  <dc:creator>edward warner</dc:creator>
  <cp:lastModifiedBy>Marianne Warner</cp:lastModifiedBy>
  <cp:revision>300</cp:revision>
  <dcterms:created xsi:type="dcterms:W3CDTF">2021-10-13T12:07:37Z</dcterms:created>
  <dcterms:modified xsi:type="dcterms:W3CDTF">2026-10-24T18:53:40Z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0x010100B9CB8E3AA5F68B4B89044A00B309969C</vt:lpwstr>
  </property>
</Properties>
</file>